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5" r:id="rId5"/>
    <p:sldId id="279" r:id="rId6"/>
    <p:sldId id="271" r:id="rId7"/>
    <p:sldId id="265" r:id="rId8"/>
    <p:sldId id="266" r:id="rId9"/>
    <p:sldId id="273" r:id="rId10"/>
    <p:sldId id="274" r:id="rId11"/>
    <p:sldId id="278" r:id="rId12"/>
    <p:sldId id="276" r:id="rId13"/>
    <p:sldId id="272" r:id="rId14"/>
    <p:sldId id="280" r:id="rId15"/>
    <p:sldId id="277" r:id="rId16"/>
    <p:sldId id="281" r:id="rId17"/>
    <p:sldId id="257" r:id="rId18"/>
    <p:sldId id="270" r:id="rId1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>
      <p:cViewPr varScale="1">
        <p:scale>
          <a:sx n="116" d="100"/>
          <a:sy n="116" d="100"/>
        </p:scale>
        <p:origin x="336" y="18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82589-CB2F-4003-801D-095B67490E73}" type="datetimeFigureOut">
              <a:rPr lang="en-US"/>
              <a:t>2/28/23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4844B-5D5D-4D8E-9E71-6B297DF4019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986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D4DBF-746C-4C25-853D-8A1CBE8404F4}" type="datetimeFigureOut">
              <a:rPr lang="en-US"/>
              <a:t>2/28/23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0FDE7-FE71-46E3-9512-437B13AD5F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69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4812" y="1524000"/>
            <a:ext cx="8839201" cy="32004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4813" y="4876800"/>
            <a:ext cx="7162799" cy="990600"/>
          </a:xfrm>
        </p:spPr>
        <p:txBody>
          <a:bodyPr lIns="91440"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5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87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3372" y="0"/>
            <a:ext cx="67954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5484812" y="0"/>
            <a:ext cx="6704012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685800"/>
            <a:ext cx="42672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4724400"/>
            <a:ext cx="4267200" cy="1447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&#10;"/>
          <p:cNvSpPr>
            <a:spLocks noGrp="1"/>
          </p:cNvSpPr>
          <p:nvPr>
            <p:ph type="pic" idx="1"/>
          </p:nvPr>
        </p:nvSpPr>
        <p:spPr>
          <a:xfrm>
            <a:off x="6094413" y="685800"/>
            <a:ext cx="5486400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2/28/23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2/28/23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75812" y="685801"/>
            <a:ext cx="121920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3" y="685800"/>
            <a:ext cx="8153399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2/28/23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2/28/23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3429000"/>
            <a:ext cx="9601201" cy="22860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685800"/>
            <a:ext cx="7543800" cy="1066800"/>
          </a:xfrm>
        </p:spPr>
        <p:txBody>
          <a:bodyPr lIns="91440" anchor="t"/>
          <a:lstStyle>
            <a:lvl1pPr marL="0" indent="0">
              <a:spcBef>
                <a:spcPts val="0"/>
              </a:spcBef>
              <a:buNone/>
              <a:defRPr sz="2000" cap="all" spc="25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2/28/23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3" y="1828800"/>
            <a:ext cx="4648199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2" y="1828801"/>
            <a:ext cx="4648202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2/28/23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4646376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438400"/>
            <a:ext cx="4648199" cy="3733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6812" y="1676400"/>
            <a:ext cx="4648201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6812" y="2438400"/>
            <a:ext cx="4648201" cy="3733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2/28/23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2/28/23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2/28/23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699452" y="0"/>
            <a:ext cx="4700684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3" y="685800"/>
            <a:ext cx="548497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2/28/23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699452" y="0"/>
            <a:ext cx="4700684" cy="6858000"/>
          </a:xfrm>
          <a:prstGeom prst="rect">
            <a:avLst/>
          </a:prstGeom>
          <a:solidFill>
            <a:schemeClr val="accent2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&#10;"/>
          <p:cNvSpPr>
            <a:spLocks noGrp="1"/>
          </p:cNvSpPr>
          <p:nvPr>
            <p:ph type="pic" idx="1"/>
          </p:nvPr>
        </p:nvSpPr>
        <p:spPr>
          <a:xfrm>
            <a:off x="6094413" y="685800"/>
            <a:ext cx="5486400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881DC1F7-A9E9-4D8B-8C97-C74523B2CF2A}" type="datetimeFigureOut">
              <a:rPr lang="en-US" smtClean="0"/>
              <a:pPr/>
              <a:t>2/28/23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99542E4-2CCF-42F6-9D92-ED5680351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2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4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38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9412" y="6400801"/>
            <a:ext cx="13200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DC1F7-A9E9-4D8B-8C97-C74523B2CF2A}" type="datetimeFigureOut">
              <a:rPr lang="en-US"/>
              <a:pPr/>
              <a:t>2/28/23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75812" y="6400801"/>
            <a:ext cx="12192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542E4-2CCF-42F6-9D92-ED568035133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209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2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Font typeface="Century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164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316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5468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" y="228600"/>
            <a:ext cx="12188825" cy="9141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2438400"/>
            <a:ext cx="11734800" cy="40386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5000" b="1" dirty="0">
                <a:solidFill>
                  <a:schemeClr val="tx2">
                    <a:lumMod val="9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SIMILARITIES AND </a:t>
            </a:r>
            <a:br>
              <a:rPr lang="en-US" sz="5000" b="1" dirty="0">
                <a:solidFill>
                  <a:schemeClr val="tx2">
                    <a:lumMod val="9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5000" b="1" dirty="0">
                <a:solidFill>
                  <a:schemeClr val="tx2">
                    <a:lumMod val="9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DIFFERENCES OF</a:t>
            </a:r>
            <a:br>
              <a:rPr lang="en-US" sz="5000" b="1" dirty="0">
                <a:solidFill>
                  <a:schemeClr val="tx2">
                    <a:lumMod val="9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br>
              <a:rPr lang="en-US" sz="5000" b="1" dirty="0">
                <a:solidFill>
                  <a:schemeClr val="tx2">
                    <a:lumMod val="9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4300" b="1" dirty="0">
                <a:solidFill>
                  <a:schemeClr val="tx2">
                    <a:lumMod val="9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PFHA EQUITATION GUIDELINES  </a:t>
            </a:r>
            <a:br>
              <a:rPr lang="en-US" sz="4300" b="1" dirty="0">
                <a:solidFill>
                  <a:schemeClr val="tx2">
                    <a:lumMod val="9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4300" b="1" dirty="0">
                <a:solidFill>
                  <a:schemeClr val="tx2">
                    <a:lumMod val="9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&amp;</a:t>
            </a:r>
            <a:br>
              <a:rPr lang="en-US" sz="4300" b="1" dirty="0">
                <a:solidFill>
                  <a:schemeClr val="tx2">
                    <a:lumMod val="9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4300" b="1" dirty="0">
                <a:solidFill>
                  <a:schemeClr val="tx2">
                    <a:lumMod val="9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PFHA INTERNATIONAL EQUIATATION</a:t>
            </a:r>
            <a:br>
              <a:rPr lang="en-US" sz="4300" b="1" dirty="0">
                <a:solidFill>
                  <a:schemeClr val="tx2">
                    <a:lumMod val="9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4300" b="1" dirty="0" err="1">
                <a:solidFill>
                  <a:schemeClr val="tx2">
                    <a:lumMod val="9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Ethomar</a:t>
            </a:r>
            <a:r>
              <a:rPr lang="en-US" sz="4300" b="1" dirty="0">
                <a:solidFill>
                  <a:schemeClr val="tx2">
                    <a:lumMod val="9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Francisco</a:t>
            </a:r>
            <a:br>
              <a:rPr lang="en-US" sz="4300" b="1" dirty="0">
                <a:solidFill>
                  <a:schemeClr val="tx2">
                    <a:lumMod val="9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br>
              <a:rPr lang="en-US" sz="4300" b="1" dirty="0">
                <a:solidFill>
                  <a:schemeClr val="tx2">
                    <a:lumMod val="9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800" dirty="0"/>
              <a:t>Update 2/27/23 to 2022 Rulebook PADB</a:t>
            </a:r>
            <a:endParaRPr lang="en-US" sz="4300" b="1" dirty="0">
              <a:solidFill>
                <a:schemeClr val="tx2">
                  <a:lumMod val="9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F5E718-117B-92F1-6F00-D6E6F1ECE4F1}"/>
              </a:ext>
            </a:extLst>
          </p:cNvPr>
          <p:cNvSpPr txBox="1"/>
          <p:nvPr/>
        </p:nvSpPr>
        <p:spPr>
          <a:xfrm>
            <a:off x="-348343" y="78377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02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2" y="1371600"/>
            <a:ext cx="11049000" cy="1143000"/>
          </a:xfrm>
        </p:spPr>
        <p:txBody>
          <a:bodyPr>
            <a:noAutofit/>
          </a:bodyPr>
          <a:lstStyle/>
          <a:p>
            <a:r>
              <a:rPr lang="en-US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INTERNATIONAL EQUITATION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0412" y="2819400"/>
            <a:ext cx="1104994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• 60% management and oneness with rider and horse</a:t>
            </a:r>
          </a:p>
          <a:p>
            <a:endParaRPr lang="en-US" sz="2400" dirty="0"/>
          </a:p>
          <a:p>
            <a:r>
              <a:rPr lang="en-US" sz="2400" dirty="0"/>
              <a:t>• 40% Riders body positioning. </a:t>
            </a:r>
          </a:p>
          <a:p>
            <a:endParaRPr lang="en-US" sz="2400" dirty="0"/>
          </a:p>
          <a:p>
            <a:r>
              <a:rPr lang="en-US" sz="2400" dirty="0"/>
              <a:t>• Horse must maintain the gait</a:t>
            </a:r>
          </a:p>
          <a:p>
            <a:endParaRPr lang="en-US" sz="2400" dirty="0"/>
          </a:p>
          <a:p>
            <a:r>
              <a:rPr lang="en-US" sz="2400" dirty="0"/>
              <a:t>• Test of figure 8, halt, back, serpentine, and sounding board are mandatory.</a:t>
            </a:r>
          </a:p>
          <a:p>
            <a:endParaRPr lang="en-US" sz="2400" dirty="0"/>
          </a:p>
          <a:p>
            <a:r>
              <a:rPr lang="en-US" sz="2400" dirty="0"/>
              <a:t>• Additional test are optional and used for tie-breakers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00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76200"/>
            <a:ext cx="11277600" cy="91440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HANDLING / RIDING SKILS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165" y="1046018"/>
            <a:ext cx="4734647" cy="28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165" y="4720042"/>
            <a:ext cx="4734647" cy="183315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40168" y="3733800"/>
            <a:ext cx="11293043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POSTURE / EQUITATION</a:t>
            </a:r>
          </a:p>
        </p:txBody>
      </p:sp>
    </p:spTree>
    <p:extLst>
      <p:ext uri="{BB962C8B-B14F-4D97-AF65-F5344CB8AC3E}">
        <p14:creationId xmlns:p14="http://schemas.microsoft.com/office/powerpoint/2010/main" val="3477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0412" y="838200"/>
            <a:ext cx="4572000" cy="2329574"/>
          </a:xfrm>
        </p:spPr>
        <p:txBody>
          <a:bodyPr/>
          <a:lstStyle/>
          <a:p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b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EQUITATION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36612" y="3352800"/>
            <a:ext cx="3581400" cy="1401764"/>
          </a:xfrm>
        </p:spPr>
        <p:txBody>
          <a:bodyPr>
            <a:normAutofit/>
          </a:bodyPr>
          <a:lstStyle/>
          <a:p>
            <a:r>
              <a:rPr lang="en-US" sz="4000" dirty="0"/>
              <a:t>RIDING POSTURE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12" y="1451148"/>
            <a:ext cx="3871354" cy="3803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864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2" y="1600200"/>
            <a:ext cx="3959998" cy="2286000"/>
          </a:xfrm>
        </p:spPr>
        <p:txBody>
          <a:bodyPr/>
          <a:lstStyle/>
          <a:p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REIN</a:t>
            </a:r>
            <a:b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HOLD</a:t>
            </a:r>
            <a:r>
              <a:rPr lang="en-US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25490"/>
          <a:stretch/>
        </p:blipFill>
        <p:spPr>
          <a:xfrm>
            <a:off x="5563628" y="3448050"/>
            <a:ext cx="291465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1"/>
          <a:stretch/>
        </p:blipFill>
        <p:spPr>
          <a:xfrm>
            <a:off x="8732235" y="3467100"/>
            <a:ext cx="291465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1"/>
          <a:stretch/>
        </p:blipFill>
        <p:spPr>
          <a:xfrm>
            <a:off x="8721996" y="152400"/>
            <a:ext cx="2923013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" t="2018" r="-92" b="21328"/>
          <a:stretch/>
        </p:blipFill>
        <p:spPr>
          <a:xfrm>
            <a:off x="5563628" y="152400"/>
            <a:ext cx="2833107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 Placeholder 7"/>
          <p:cNvSpPr txBox="1">
            <a:spLocks/>
          </p:cNvSpPr>
          <p:nvPr/>
        </p:nvSpPr>
        <p:spPr>
          <a:xfrm>
            <a:off x="1131548" y="4171950"/>
            <a:ext cx="3667464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Century" pitchFamily="18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INTERNATIONAL</a:t>
            </a:r>
          </a:p>
          <a:p>
            <a:r>
              <a:rPr lang="en-US" sz="3000" dirty="0"/>
              <a:t>EQUITATION </a:t>
            </a:r>
          </a:p>
        </p:txBody>
      </p:sp>
    </p:spTree>
    <p:extLst>
      <p:ext uri="{BB962C8B-B14F-4D97-AF65-F5344CB8AC3E}">
        <p14:creationId xmlns:p14="http://schemas.microsoft.com/office/powerpoint/2010/main" val="331009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-76200"/>
            <a:ext cx="12188825" cy="9141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2" y="533400"/>
            <a:ext cx="10439399" cy="2286000"/>
          </a:xfrm>
        </p:spPr>
        <p:txBody>
          <a:bodyPr>
            <a:noAutofit/>
          </a:bodyPr>
          <a:lstStyle/>
          <a:p>
            <a:r>
              <a:rPr lang="en-US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INTERNATIONAL EQUITATION Procedure</a:t>
            </a: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989012" y="3276600"/>
            <a:ext cx="9987963" cy="381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Century" pitchFamily="18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316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468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Reverse</a:t>
            </a:r>
          </a:p>
          <a:p>
            <a:r>
              <a:rPr lang="en-US" dirty="0"/>
              <a:t>Sounding board in both direction</a:t>
            </a:r>
          </a:p>
          <a:p>
            <a:r>
              <a:rPr lang="en-US" dirty="0"/>
              <a:t>Figure 8</a:t>
            </a:r>
          </a:p>
          <a:p>
            <a:r>
              <a:rPr lang="en-US" dirty="0"/>
              <a:t>Halt</a:t>
            </a:r>
          </a:p>
          <a:p>
            <a:r>
              <a:rPr lang="en-US" dirty="0"/>
              <a:t>Back</a:t>
            </a:r>
          </a:p>
          <a:p>
            <a:r>
              <a:rPr lang="en-US" dirty="0"/>
              <a:t>Serpentine</a:t>
            </a:r>
          </a:p>
          <a:p>
            <a:r>
              <a:rPr lang="en-US" dirty="0"/>
              <a:t>Sounding board in both direction.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9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998" y="1295400"/>
            <a:ext cx="10287000" cy="1143000"/>
          </a:xfrm>
        </p:spPr>
        <p:txBody>
          <a:bodyPr>
            <a:noAutofit/>
          </a:bodyPr>
          <a:lstStyle/>
          <a:p>
            <a:r>
              <a:rPr lang="en-US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TIE BREACKER TESTS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2" y="2819400"/>
            <a:ext cx="4876800" cy="19050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262999" y="4038600"/>
            <a:ext cx="4602814" cy="381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Century" pitchFamily="18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316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468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55123" y="2433263"/>
            <a:ext cx="480668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INTERNATIONAL EQUITATION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7237412" y="4010025"/>
            <a:ext cx="4602814" cy="381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Century" pitchFamily="18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58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316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4680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Reverse 4x</a:t>
            </a:r>
          </a:p>
          <a:p>
            <a:r>
              <a:rPr lang="en-US" dirty="0"/>
              <a:t>Parallel comparison</a:t>
            </a:r>
          </a:p>
          <a:p>
            <a:r>
              <a:rPr lang="en-US" dirty="0"/>
              <a:t>Circles</a:t>
            </a:r>
          </a:p>
          <a:p>
            <a:r>
              <a:rPr lang="en-US" dirty="0"/>
              <a:t>Dismount and remount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84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812" y="1371600"/>
            <a:ext cx="8458200" cy="1143000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EQUITATION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817812" y="3505200"/>
            <a:ext cx="10439400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/>
              <a:t>-</a:t>
            </a:r>
            <a:br>
              <a:rPr lang="en-US" dirty="0"/>
            </a:br>
            <a:r>
              <a:rPr lang="en-US" dirty="0"/>
              <a:t>The art and practice </a:t>
            </a:r>
          </a:p>
          <a:p>
            <a:r>
              <a:rPr lang="en-US" dirty="0"/>
              <a:t>of riding a horse.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7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2381"/>
            <a:ext cx="12188825" cy="9141619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65212" y="1447800"/>
            <a:ext cx="9982200" cy="1143000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PFHA EQUITATION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836612" y="2895600"/>
            <a:ext cx="10591800" cy="3581400"/>
          </a:xfrm>
        </p:spPr>
        <p:txBody>
          <a:bodyPr/>
          <a:lstStyle/>
          <a:p>
            <a:r>
              <a:rPr lang="en-US" dirty="0"/>
              <a:t>The class is to be judged 100% on riders equitation.</a:t>
            </a:r>
          </a:p>
          <a:p>
            <a:r>
              <a:rPr lang="en-US" dirty="0"/>
              <a:t>The rider should exhibit a deep seat, </a:t>
            </a:r>
            <a:br>
              <a:rPr lang="en-US" dirty="0"/>
            </a:br>
            <a:r>
              <a:rPr lang="en-US" dirty="0"/>
              <a:t>while having harmony, style, grace and rhythm with their horse.</a:t>
            </a:r>
          </a:p>
          <a:p>
            <a:r>
              <a:rPr lang="en-US" dirty="0"/>
              <a:t>The rider shall convey the impression of effective </a:t>
            </a:r>
            <a:br>
              <a:rPr lang="en-US" dirty="0"/>
            </a:br>
            <a:r>
              <a:rPr lang="en-US" dirty="0"/>
              <a:t>and complete control at all times, showing both the horses and the rider.</a:t>
            </a:r>
          </a:p>
        </p:txBody>
      </p:sp>
    </p:spTree>
    <p:extLst>
      <p:ext uri="{BB962C8B-B14F-4D97-AF65-F5344CB8AC3E}">
        <p14:creationId xmlns:p14="http://schemas.microsoft.com/office/powerpoint/2010/main" val="397079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575" y="2899637"/>
            <a:ext cx="3726600" cy="2569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" b="4956"/>
          <a:stretch>
            <a:fillRect/>
          </a:stretch>
        </p:blipFill>
        <p:spPr>
          <a:xfrm>
            <a:off x="4634299" y="213638"/>
            <a:ext cx="3812401" cy="241793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12" y="4184295"/>
            <a:ext cx="3726600" cy="2481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12" y="611919"/>
            <a:ext cx="3726600" cy="2481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760412" y="2514600"/>
            <a:ext cx="419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. Arm  and Hand Position</a:t>
            </a:r>
          </a:p>
          <a:p>
            <a:r>
              <a:rPr lang="en-US" sz="2400" dirty="0"/>
              <a:t>. Head Position</a:t>
            </a:r>
          </a:p>
          <a:p>
            <a:r>
              <a:rPr lang="en-US" sz="2400" dirty="0"/>
              <a:t>. Back Position</a:t>
            </a:r>
          </a:p>
          <a:p>
            <a:r>
              <a:rPr lang="en-US" sz="2400" dirty="0"/>
              <a:t>. Feet and Leg Position</a:t>
            </a:r>
          </a:p>
          <a:p>
            <a:r>
              <a:rPr lang="en-US" sz="2400" dirty="0"/>
              <a:t>. Position in Motion 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12812" y="514354"/>
            <a:ext cx="328487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PFHA </a:t>
            </a:r>
          </a:p>
          <a:p>
            <a:r>
              <a:rPr lang="en-US" sz="5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POSTURE</a:t>
            </a:r>
          </a:p>
        </p:txBody>
      </p:sp>
    </p:spTree>
    <p:extLst>
      <p:ext uri="{BB962C8B-B14F-4D97-AF65-F5344CB8AC3E}">
        <p14:creationId xmlns:p14="http://schemas.microsoft.com/office/powerpoint/2010/main" val="27072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2" y="1600200"/>
            <a:ext cx="3959998" cy="2286000"/>
          </a:xfrm>
        </p:spPr>
        <p:txBody>
          <a:bodyPr/>
          <a:lstStyle/>
          <a:p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REIN</a:t>
            </a:r>
            <a:b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HOLD</a:t>
            </a:r>
            <a:r>
              <a:rPr lang="en-US" dirty="0"/>
              <a:t> 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5751513" y="2018100"/>
            <a:ext cx="2858700" cy="2858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2" b="11981"/>
          <a:stretch/>
        </p:blipFill>
        <p:spPr>
          <a:xfrm>
            <a:off x="8990012" y="2018100"/>
            <a:ext cx="2884559" cy="2858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1293812" y="4191000"/>
            <a:ext cx="42672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Century" pitchFamily="18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 dirty="0"/>
              <a:t>PFHA</a:t>
            </a:r>
          </a:p>
        </p:txBody>
      </p:sp>
    </p:spTree>
    <p:extLst>
      <p:ext uri="{BB962C8B-B14F-4D97-AF65-F5344CB8AC3E}">
        <p14:creationId xmlns:p14="http://schemas.microsoft.com/office/powerpoint/2010/main" val="23559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8" b="12"/>
          <a:stretch/>
        </p:blipFill>
        <p:spPr>
          <a:xfrm>
            <a:off x="0" y="-1905000"/>
            <a:ext cx="12188825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2612" y="152400"/>
            <a:ext cx="4724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Procedrue</a:t>
            </a:r>
            <a:endParaRPr lang="en-US" sz="8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2812" y="1600200"/>
            <a:ext cx="4876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PFHA EQUITATION CLASS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5212" y="2667000"/>
            <a:ext cx="333777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Paso </a:t>
            </a:r>
            <a:r>
              <a:rPr lang="en-US" dirty="0" err="1"/>
              <a:t>corto</a:t>
            </a:r>
            <a:endParaRPr lang="en-US" dirty="0"/>
          </a:p>
          <a:p>
            <a:r>
              <a:rPr lang="en-US" dirty="0"/>
              <a:t>Paso largo</a:t>
            </a:r>
          </a:p>
          <a:p>
            <a:r>
              <a:rPr lang="en-US" dirty="0"/>
              <a:t>Walk</a:t>
            </a:r>
          </a:p>
          <a:p>
            <a:r>
              <a:rPr lang="en-US" dirty="0"/>
              <a:t>Reverse and continue in walk</a:t>
            </a:r>
          </a:p>
          <a:p>
            <a:r>
              <a:rPr lang="en-US" dirty="0"/>
              <a:t>Paso </a:t>
            </a:r>
            <a:r>
              <a:rPr lang="en-US" dirty="0" err="1"/>
              <a:t>corto</a:t>
            </a:r>
            <a:endParaRPr lang="en-US" dirty="0"/>
          </a:p>
          <a:p>
            <a:r>
              <a:rPr lang="en-US" dirty="0"/>
              <a:t>Halt</a:t>
            </a:r>
          </a:p>
          <a:p>
            <a:r>
              <a:rPr lang="en-US" dirty="0"/>
              <a:t>Paso </a:t>
            </a:r>
            <a:r>
              <a:rPr lang="en-US" dirty="0" err="1"/>
              <a:t>corto</a:t>
            </a:r>
            <a:endParaRPr lang="en-US" dirty="0"/>
          </a:p>
          <a:p>
            <a:r>
              <a:rPr lang="en-US" dirty="0"/>
              <a:t>Paso largo</a:t>
            </a:r>
          </a:p>
          <a:p>
            <a:r>
              <a:rPr lang="en-US" dirty="0"/>
              <a:t>Walk</a:t>
            </a:r>
          </a:p>
          <a:p>
            <a:r>
              <a:rPr lang="en-US" dirty="0"/>
              <a:t>Reverse and continue in walk</a:t>
            </a:r>
          </a:p>
          <a:p>
            <a:r>
              <a:rPr lang="en-US" dirty="0"/>
              <a:t>Paso </a:t>
            </a:r>
            <a:r>
              <a:rPr lang="en-US" dirty="0" err="1"/>
              <a:t>corto</a:t>
            </a:r>
            <a:r>
              <a:rPr lang="en-US" dirty="0"/>
              <a:t> </a:t>
            </a:r>
          </a:p>
          <a:p>
            <a:r>
              <a:rPr lang="en-US" dirty="0"/>
              <a:t>Line up</a:t>
            </a:r>
          </a:p>
        </p:txBody>
      </p:sp>
    </p:spTree>
    <p:extLst>
      <p:ext uri="{BB962C8B-B14F-4D97-AF65-F5344CB8AC3E}">
        <p14:creationId xmlns:p14="http://schemas.microsoft.com/office/powerpoint/2010/main" val="164818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2" y="762000"/>
            <a:ext cx="9601200" cy="1143000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PFHA TEST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912812" y="2133600"/>
            <a:ext cx="9987963" cy="43434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Ride without stirrups at a Paso </a:t>
            </a:r>
            <a:r>
              <a:rPr lang="en-US" dirty="0" err="1"/>
              <a:t>Corto</a:t>
            </a:r>
            <a:r>
              <a:rPr lang="en-US" dirty="0"/>
              <a:t>, maintaining the proper position. 13 years and older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Back his or her horse smoothly and under control*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Dismount and mount. 13 years and older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Perform a figure eight (8) at Paso Corto 13 years and older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Move his or her horse from Paso Largo to a Walk on a quiet rein*.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Answer questions on parts of the horse and tack.*</a:t>
            </a:r>
          </a:p>
          <a:p>
            <a:pPr marL="0" indent="0">
              <a:buNone/>
            </a:pPr>
            <a:r>
              <a:rPr lang="en-US" dirty="0"/>
              <a:t>				*sub junior acceptable tests</a:t>
            </a:r>
          </a:p>
        </p:txBody>
      </p:sp>
    </p:spTree>
    <p:extLst>
      <p:ext uri="{BB962C8B-B14F-4D97-AF65-F5344CB8AC3E}">
        <p14:creationId xmlns:p14="http://schemas.microsoft.com/office/powerpoint/2010/main" val="116993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9" y="-304800"/>
            <a:ext cx="9828213" cy="1143000"/>
          </a:xfrm>
        </p:spPr>
        <p:txBody>
          <a:bodyPr/>
          <a:lstStyle/>
          <a:p>
            <a:pPr algn="ctr"/>
            <a:r>
              <a:rPr lang="en-US" dirty="0"/>
              <a:t>PFHA</a:t>
            </a:r>
          </a:p>
        </p:txBody>
      </p:sp>
      <p:pic>
        <p:nvPicPr>
          <p:cNvPr id="4" name="WhatsApp Video 2023-02-21 at 00.00.51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7612" y="836762"/>
            <a:ext cx="9829800" cy="55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1600200"/>
            <a:ext cx="4798198" cy="2286000"/>
          </a:xfrm>
        </p:spPr>
        <p:txBody>
          <a:bodyPr/>
          <a:lstStyle/>
          <a:p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STIRRUP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6812" y="5857875"/>
            <a:ext cx="4267200" cy="1447800"/>
          </a:xfrm>
        </p:spPr>
        <p:txBody>
          <a:bodyPr/>
          <a:lstStyle/>
          <a:p>
            <a:r>
              <a:rPr lang="en-US" dirty="0"/>
              <a:t>INTERNATIONAL</a:t>
            </a:r>
          </a:p>
          <a:p>
            <a:r>
              <a:rPr lang="en-US" dirty="0"/>
              <a:t>EQUITATION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7313612" y="5857875"/>
            <a:ext cx="42672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Century" pitchFamily="18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PFHA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2" y="3048000"/>
            <a:ext cx="355600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13" y="228600"/>
            <a:ext cx="355600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42BDE0-EC2D-C05D-6A4B-0D2911C78409}"/>
              </a:ext>
            </a:extLst>
          </p:cNvPr>
          <p:cNvSpPr txBox="1"/>
          <p:nvPr/>
        </p:nvSpPr>
        <p:spPr>
          <a:xfrm>
            <a:off x="9752432" y="1114540"/>
            <a:ext cx="23359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English irons </a:t>
            </a:r>
          </a:p>
          <a:p>
            <a:r>
              <a:rPr lang="en-US" dirty="0"/>
              <a:t>Either class</a:t>
            </a:r>
          </a:p>
          <a:p>
            <a:r>
              <a:rPr lang="en-US" dirty="0"/>
              <a:t>Leather covered</a:t>
            </a:r>
          </a:p>
          <a:p>
            <a:r>
              <a:rPr lang="en-US" dirty="0"/>
              <a:t>Not Acceptable</a:t>
            </a:r>
          </a:p>
          <a:p>
            <a:r>
              <a:rPr lang="en-US" dirty="0"/>
              <a:t>Considered Western</a:t>
            </a:r>
          </a:p>
        </p:txBody>
      </p:sp>
    </p:spTree>
    <p:extLst>
      <p:ext uri="{BB962C8B-B14F-4D97-AF65-F5344CB8AC3E}">
        <p14:creationId xmlns:p14="http://schemas.microsoft.com/office/powerpoint/2010/main" val="228778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theme/theme1.xml><?xml version="1.0" encoding="utf-8"?>
<a:theme xmlns:a="http://schemas.openxmlformats.org/drawingml/2006/main" name="Woodgrain 16x9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01115" id="{6D802E96-7B24-457C-A326-69AF839D4486}" vid="{C3FFE3C6-9A62-4BEA-9FE0-A8BC12B9BCCA}"/>
    </a:ext>
  </a:extLst>
</a:theme>
</file>

<file path=ppt/theme/theme2.xml><?xml version="1.0" encoding="utf-8"?>
<a:theme xmlns:a="http://schemas.openxmlformats.org/drawingml/2006/main" name="Office Them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1360511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TP102801114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706531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6EB9514F-6A45-47F4-BC6D-A865E29717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20563B-C646-42AF-9D0D-76DF086793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35E791-7449-4708-8DE9-182EC4D8A134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873beb7-5857-4685-be1f-d57550cc96c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Woodgrain nature presentation (widescreen)</Template>
  <TotalTime>3387</TotalTime>
  <Words>362</Words>
  <Application>Microsoft Macintosh PowerPoint</Application>
  <PresentationFormat>Custom</PresentationFormat>
  <Paragraphs>80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 Unicode MS</vt:lpstr>
      <vt:lpstr>Arial</vt:lpstr>
      <vt:lpstr>Century</vt:lpstr>
      <vt:lpstr>Woodgrain 16x9</vt:lpstr>
      <vt:lpstr>THE SIMILARITIES AND  DIFFERENCES OF  PFHA EQUITATION GUIDELINES      &amp;  PFHA INTERNATIONAL EQUIATATION Ethomar Francisco  Update 2/27/23 to 2022 Rulebook PADB</vt:lpstr>
      <vt:lpstr>EQUITATION</vt:lpstr>
      <vt:lpstr>PFHA EQUITATION</vt:lpstr>
      <vt:lpstr>PowerPoint Presentation</vt:lpstr>
      <vt:lpstr>REIN HOLD </vt:lpstr>
      <vt:lpstr>Procedrue</vt:lpstr>
      <vt:lpstr>PFHA TEST</vt:lpstr>
      <vt:lpstr>PFHA</vt:lpstr>
      <vt:lpstr>STIRRUP</vt:lpstr>
      <vt:lpstr>INTERNATIONAL EQUITATION</vt:lpstr>
      <vt:lpstr>HANDLING / RIDING SKILS</vt:lpstr>
      <vt:lpstr>INTERNATIONAL EQUITATION</vt:lpstr>
      <vt:lpstr>REIN HOLD </vt:lpstr>
      <vt:lpstr>INTERNATIONAL EQUITATION Procedure</vt:lpstr>
      <vt:lpstr>TIE BREACKER TESTS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user</dc:creator>
  <cp:lastModifiedBy>P Bryce</cp:lastModifiedBy>
  <cp:revision>53</cp:revision>
  <dcterms:created xsi:type="dcterms:W3CDTF">2023-02-22T20:07:05Z</dcterms:created>
  <dcterms:modified xsi:type="dcterms:W3CDTF">2023-02-28T16:13:41Z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